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FF66"/>
    <a:srgbClr val="FF0066"/>
    <a:srgbClr val="FF3300"/>
    <a:srgbClr val="FF6600"/>
    <a:srgbClr val="FF9966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B416E-DF7D-49A5-8B21-EAC02032374B}" type="datetimeFigureOut">
              <a:rPr lang="es-MX" smtClean="0"/>
              <a:t>17/08/2018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982D-8870-4B3B-9E53-010F364415D6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Forte" pitchFamily="66" charset="0"/>
              </a:rPr>
              <a:t>Narrativa </a:t>
            </a:r>
            <a:endParaRPr lang="es-MX" dirty="0">
              <a:latin typeface="Forte" pitchFamily="66" charset="0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idx="4294967295"/>
          </p:nvPr>
        </p:nvSpPr>
        <p:spPr>
          <a:xfrm>
            <a:off x="0" y="980728"/>
            <a:ext cx="4040188" cy="639762"/>
          </a:xfrm>
        </p:spPr>
        <p:txBody>
          <a:bodyPr/>
          <a:lstStyle/>
          <a:p>
            <a:pPr algn="ctr"/>
            <a:r>
              <a:rPr lang="es-MX" dirty="0" smtClean="0">
                <a:latin typeface="EngraversGothic BT" pitchFamily="34" charset="0"/>
              </a:rPr>
              <a:t>Siglo XIX</a:t>
            </a:r>
            <a:endParaRPr lang="es-MX" dirty="0">
              <a:latin typeface="EngraversGothic BT" pitchFamily="34" charset="0"/>
            </a:endParaRPr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5102225" y="1052736"/>
            <a:ext cx="4041775" cy="639762"/>
          </a:xfrm>
        </p:spPr>
        <p:txBody>
          <a:bodyPr/>
          <a:lstStyle/>
          <a:p>
            <a:pPr algn="ctr"/>
            <a:r>
              <a:rPr lang="es-MX" dirty="0" smtClean="0">
                <a:latin typeface="EngraversGothic BT" pitchFamily="34" charset="0"/>
              </a:rPr>
              <a:t>Siglo XX</a:t>
            </a:r>
            <a:endParaRPr lang="es-MX" dirty="0">
              <a:latin typeface="EngraversGothic BT" pitchFamily="34" charset="0"/>
            </a:endParaRPr>
          </a:p>
        </p:txBody>
      </p:sp>
      <p:pic>
        <p:nvPicPr>
          <p:cNvPr id="11266" name="Picture 2" descr="http://upload.wikimedia.org/wikipedia/commons/thumb/a/a7/Uploco.jpg/220px-Uplo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4726682" cy="5301208"/>
          </a:xfrm>
          <a:prstGeom prst="rect">
            <a:avLst/>
          </a:prstGeom>
          <a:noFill/>
        </p:spPr>
      </p:pic>
      <p:pic>
        <p:nvPicPr>
          <p:cNvPr id="11268" name="Picture 4" descr="http://www.corazonistas.edurioja.org/haro/recursos/hmusica/SIGLO%20XX/imagenes/guerr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5" y="1556792"/>
            <a:ext cx="4427985" cy="5301208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0" y="2060848"/>
            <a:ext cx="47160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s-MX" sz="2400" dirty="0" smtClean="0">
              <a:solidFill>
                <a:srgbClr val="FF0066"/>
              </a:solidFill>
              <a:latin typeface="Forte" pitchFamily="66" charset="0"/>
            </a:endParaRPr>
          </a:p>
          <a:p>
            <a:endParaRPr lang="es-MX" dirty="0" smtClean="0">
              <a:solidFill>
                <a:srgbClr val="FFFF66"/>
              </a:solidFill>
            </a:endParaRPr>
          </a:p>
          <a:p>
            <a:endParaRPr lang="es-MX" dirty="0">
              <a:solidFill>
                <a:srgbClr val="FFFF66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860032" y="2420888"/>
            <a:ext cx="2648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3427" y="123492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MX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Exotc350 Bd BT" pitchFamily="82" charset="0"/>
              </a:rPr>
              <a:t>LENGUAJE-</a:t>
            </a:r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 medio destinado a </a:t>
            </a:r>
          </a:p>
          <a:p>
            <a:pPr lvl="0"/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describir los sucesos o acciones </a:t>
            </a:r>
          </a:p>
          <a:p>
            <a:pPr lvl="0"/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de un personaje en la sociedad.</a:t>
            </a:r>
          </a:p>
          <a:p>
            <a:pPr lvl="0"/>
            <a:endParaRPr lang="es-MX" sz="2400" dirty="0">
              <a:solidFill>
                <a:srgbClr val="C00000"/>
              </a:solidFill>
              <a:latin typeface="Exotc350 Bd BT" pitchFamily="82" charset="0"/>
            </a:endParaRPr>
          </a:p>
          <a:p>
            <a:pPr lvl="0"/>
            <a:endParaRPr lang="es-MX" sz="2400" dirty="0">
              <a:solidFill>
                <a:srgbClr val="C00000"/>
              </a:solidFill>
              <a:latin typeface="Exotc350 Bd BT" pitchFamily="82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sz="2400" cap="all" dirty="0">
                <a:solidFill>
                  <a:schemeClr val="tx1">
                    <a:lumMod val="85000"/>
                    <a:lumOff val="15000"/>
                  </a:schemeClr>
                </a:solidFill>
                <a:latin typeface="Exotc350 Bd BT" pitchFamily="82" charset="0"/>
              </a:rPr>
              <a:t>Sucesos contemporáneos </a:t>
            </a:r>
          </a:p>
          <a:p>
            <a:pPr lvl="0"/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a la composición de la Novela. </a:t>
            </a:r>
          </a:p>
          <a:p>
            <a:pPr lvl="0"/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Tiempo lineal.</a:t>
            </a:r>
          </a:p>
          <a:p>
            <a:pPr lvl="0"/>
            <a:endParaRPr lang="es-MX" sz="2400" dirty="0">
              <a:solidFill>
                <a:srgbClr val="C00000"/>
              </a:solidFill>
              <a:latin typeface="Exotc350 Bd BT" pitchFamily="82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Exotc350 Bd BT" pitchFamily="82" charset="0"/>
              </a:rPr>
              <a:t>SOCIAL:</a:t>
            </a:r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 Pautas de </a:t>
            </a:r>
          </a:p>
          <a:p>
            <a:pPr lvl="0">
              <a:buFont typeface="Arial" pitchFamily="34" charset="0"/>
              <a:buChar char="•"/>
            </a:pPr>
            <a:r>
              <a:rPr lang="es-MX" sz="2400" cap="all" dirty="0">
                <a:solidFill>
                  <a:srgbClr val="C00000"/>
                </a:solidFill>
                <a:latin typeface="Exotc350 Bd BT" pitchFamily="82" charset="0"/>
              </a:rPr>
              <a:t>estratificación</a:t>
            </a:r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 y movilidad definida.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547664" y="538357"/>
            <a:ext cx="1643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latin typeface="EngraversGothic BT" pitchFamily="34" charset="0"/>
              </a:rPr>
              <a:t>Siglo XIX</a:t>
            </a:r>
            <a:endParaRPr lang="es-UY" sz="2800" dirty="0">
              <a:latin typeface="EngraversGothic BT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572000" y="1221353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MX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Exotc350 Bd BT" pitchFamily="82" charset="0"/>
              </a:rPr>
              <a:t>LENGUAJE: </a:t>
            </a:r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Valor creativo, </a:t>
            </a:r>
          </a:p>
          <a:p>
            <a:pPr lvl="0"/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abundancia de</a:t>
            </a:r>
          </a:p>
          <a:p>
            <a:pPr lvl="0"/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 recursos, literarios. </a:t>
            </a:r>
          </a:p>
          <a:p>
            <a:pPr lvl="0"/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Muchos dialectos.</a:t>
            </a:r>
          </a:p>
          <a:p>
            <a:pPr lvl="0"/>
            <a:endParaRPr lang="es-MX" sz="2400" dirty="0">
              <a:solidFill>
                <a:srgbClr val="FF0000"/>
              </a:solidFill>
              <a:latin typeface="Exotc350 Bd BT" pitchFamily="82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Exotc350 Bd BT" pitchFamily="82" charset="0"/>
              </a:rPr>
              <a:t>SUCESOS: </a:t>
            </a:r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tiempos diferentes</a:t>
            </a:r>
          </a:p>
          <a:p>
            <a:pPr lvl="0"/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 (histórico,  físico, psicológico. </a:t>
            </a:r>
          </a:p>
          <a:p>
            <a:pPr lvl="0"/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Historias entrelazadas.</a:t>
            </a:r>
          </a:p>
          <a:p>
            <a:pPr lvl="0"/>
            <a:endParaRPr lang="es-MX" sz="2400" dirty="0">
              <a:solidFill>
                <a:srgbClr val="FF0000"/>
              </a:solidFill>
              <a:latin typeface="Exotc350 Bd BT" pitchFamily="82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Exotc350 Bd BT" pitchFamily="82" charset="0"/>
              </a:rPr>
              <a:t>DESAFÍO:</a:t>
            </a:r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 </a:t>
            </a:r>
            <a:r>
              <a:rPr lang="es-MX" sz="2400" dirty="0" err="1">
                <a:solidFill>
                  <a:srgbClr val="FF0000"/>
                </a:solidFill>
                <a:latin typeface="Exotc350 Bd BT" pitchFamily="82" charset="0"/>
              </a:rPr>
              <a:t>multiracial</a:t>
            </a:r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, </a:t>
            </a:r>
          </a:p>
          <a:p>
            <a:pPr lvl="0"/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múltiple </a:t>
            </a:r>
            <a:r>
              <a:rPr lang="es-MX" sz="2400" dirty="0" err="1">
                <a:solidFill>
                  <a:srgbClr val="FF0000"/>
                </a:solidFill>
                <a:latin typeface="Exotc350 Bd BT" pitchFamily="82" charset="0"/>
              </a:rPr>
              <a:t>idiosincracia</a:t>
            </a:r>
            <a:endParaRPr lang="es-MX" sz="2400" dirty="0">
              <a:solidFill>
                <a:srgbClr val="FF0000"/>
              </a:solidFill>
              <a:latin typeface="Exotc350 Bd BT" pitchFamily="82" charset="0"/>
            </a:endParaRPr>
          </a:p>
          <a:p>
            <a:pPr lvl="0"/>
            <a:r>
              <a:rPr lang="es-MX" sz="2400" dirty="0">
                <a:solidFill>
                  <a:srgbClr val="FF0000"/>
                </a:solidFill>
                <a:latin typeface="Exotc350 Bd BT" pitchFamily="82" charset="0"/>
              </a:rPr>
              <a:t>Cultural.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297829" y="538357"/>
            <a:ext cx="15601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latin typeface="EngraversGothic BT" pitchFamily="34" charset="0"/>
              </a:rPr>
              <a:t>Siglo XX</a:t>
            </a:r>
            <a:endParaRPr lang="es-UY" sz="2800" dirty="0">
              <a:latin typeface="EngraversGothic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25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0"/>
            <a:ext cx="86409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Forte" pitchFamily="66" charset="0"/>
              </a:rPr>
              <a:t>NARRATIVA</a:t>
            </a:r>
          </a:p>
          <a:p>
            <a:endParaRPr lang="es-MX" sz="2400" dirty="0">
              <a:latin typeface="Forte" pitchFamily="66" charset="0"/>
            </a:endParaRPr>
          </a:p>
          <a:p>
            <a:r>
              <a:rPr lang="es-MX" sz="2400" dirty="0" smtClean="0">
                <a:latin typeface="Forte" pitchFamily="66" charset="0"/>
              </a:rPr>
              <a:t>	</a:t>
            </a:r>
            <a:r>
              <a:rPr lang="es-MX" sz="2800" dirty="0" smtClean="0">
                <a:latin typeface="EngraversGothic BT" pitchFamily="34" charset="0"/>
              </a:rPr>
              <a:t>SIGLO XIX	</a:t>
            </a:r>
            <a:r>
              <a:rPr lang="es-MX" sz="2400" dirty="0" smtClean="0">
                <a:latin typeface="Forte" pitchFamily="66" charset="0"/>
              </a:rPr>
              <a:t>				</a:t>
            </a:r>
            <a:r>
              <a:rPr lang="es-MX" sz="2800" dirty="0" smtClean="0">
                <a:latin typeface="EngraversGothic BT" pitchFamily="34" charset="0"/>
              </a:rPr>
              <a:t>SIGLO XX</a:t>
            </a:r>
            <a:endParaRPr lang="es-MX" sz="2800" dirty="0">
              <a:latin typeface="EngraversGothic BT" pitchFamily="34" charset="0"/>
            </a:endParaRPr>
          </a:p>
        </p:txBody>
      </p:sp>
      <p:pic>
        <p:nvPicPr>
          <p:cNvPr id="14338" name="Picture 2" descr="http://tec.nologia.com/wp-content/uploads/2011/03/eeuu-principios-siglo-xx-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53420" y="1261884"/>
            <a:ext cx="4590579" cy="5596116"/>
          </a:xfrm>
          <a:prstGeom prst="rect">
            <a:avLst/>
          </a:prstGeom>
          <a:noFill/>
        </p:spPr>
      </p:pic>
      <p:pic>
        <p:nvPicPr>
          <p:cNvPr id="14342" name="Picture 6" descr="http://2.bp.blogspot.com/_FFCkadaw3KU/TOlKw_XlNNI/AAAAAAAAA8w/5P9Pcnii_WQ/s400/madrid-puerta-del-sol-tranvias-finales-siglo-xi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61884"/>
            <a:ext cx="4448220" cy="5596116"/>
          </a:xfrm>
          <a:prstGeom prst="rect">
            <a:avLst/>
          </a:prstGeom>
          <a:noFill/>
        </p:spPr>
      </p:pic>
      <p:sp>
        <p:nvSpPr>
          <p:cNvPr id="7" name="6 Rectángulo"/>
          <p:cNvSpPr/>
          <p:nvPr/>
        </p:nvSpPr>
        <p:spPr>
          <a:xfrm>
            <a:off x="4788024" y="1628800"/>
            <a:ext cx="4572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endParaRPr lang="es-MX" sz="2800" dirty="0" smtClean="0">
              <a:solidFill>
                <a:srgbClr val="FF6600"/>
              </a:solidFill>
              <a:latin typeface="Forte" pitchFamily="66" charset="0"/>
            </a:endParaRPr>
          </a:p>
          <a:p>
            <a:pPr>
              <a:buFont typeface="Arial" pitchFamily="34" charset="0"/>
              <a:buChar char="•"/>
            </a:pPr>
            <a:endParaRPr lang="es-MX" dirty="0" smtClean="0">
              <a:solidFill>
                <a:srgbClr val="FF66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3006" y="477573"/>
            <a:ext cx="4572000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MX" sz="2400" cap="all" dirty="0">
                <a:solidFill>
                  <a:schemeClr val="bg1"/>
                </a:solidFill>
                <a:latin typeface="Exotc350 Bd BT" pitchFamily="82" charset="0"/>
              </a:rPr>
              <a:t>Centro de interés</a:t>
            </a:r>
            <a:r>
              <a:rPr lang="es-MX" sz="2400" dirty="0">
                <a:solidFill>
                  <a:schemeClr val="bg1"/>
                </a:solidFill>
                <a:latin typeface="Exotc350 Bd BT" pitchFamily="82" charset="0"/>
              </a:rPr>
              <a:t>: </a:t>
            </a:r>
            <a:r>
              <a:rPr lang="es-MX" sz="2800" dirty="0">
                <a:solidFill>
                  <a:schemeClr val="bg1"/>
                </a:solidFill>
                <a:latin typeface="Exotc350 Bd BT" pitchFamily="82" charset="0"/>
              </a:rPr>
              <a:t>el personaje busca ascender  económica y socialmente. Avaricia.</a:t>
            </a:r>
          </a:p>
          <a:p>
            <a:pPr lvl="0">
              <a:buFont typeface="Arial" pitchFamily="34" charset="0"/>
              <a:buChar char="•"/>
            </a:pPr>
            <a:r>
              <a:rPr lang="es-MX" sz="2800" dirty="0">
                <a:solidFill>
                  <a:schemeClr val="bg1"/>
                </a:solidFill>
                <a:latin typeface="Exotc350 Bd BT" pitchFamily="82" charset="0"/>
              </a:rPr>
              <a:t>Búsqueda del </a:t>
            </a:r>
            <a:endParaRPr lang="es-MX" sz="2800" dirty="0" smtClean="0">
              <a:solidFill>
                <a:schemeClr val="bg1"/>
              </a:solidFill>
              <a:latin typeface="Exotc350 Bd BT" pitchFamily="82" charset="0"/>
            </a:endParaRPr>
          </a:p>
          <a:p>
            <a:pPr lvl="0"/>
            <a:r>
              <a:rPr lang="es-MX" sz="2800" dirty="0" smtClean="0">
                <a:solidFill>
                  <a:schemeClr val="bg1"/>
                </a:solidFill>
                <a:latin typeface="Exotc350 Bd BT" pitchFamily="82" charset="0"/>
              </a:rPr>
              <a:t>prestigio</a:t>
            </a:r>
            <a:r>
              <a:rPr lang="es-MX" sz="2800" dirty="0">
                <a:solidFill>
                  <a:schemeClr val="bg1"/>
                </a:solidFill>
                <a:latin typeface="Exotc350 Bd BT" pitchFamily="82" charset="0"/>
              </a:rPr>
              <a:t>, apariencia: Matrimonio es una </a:t>
            </a:r>
            <a:endParaRPr lang="es-MX" sz="2800" dirty="0" smtClean="0">
              <a:solidFill>
                <a:schemeClr val="bg1"/>
              </a:solidFill>
              <a:latin typeface="Exotc350 Bd BT" pitchFamily="82" charset="0"/>
            </a:endParaRPr>
          </a:p>
          <a:p>
            <a:pPr lvl="0"/>
            <a:r>
              <a:rPr lang="es-MX" sz="2800" dirty="0" smtClean="0">
                <a:solidFill>
                  <a:schemeClr val="bg1"/>
                </a:solidFill>
                <a:latin typeface="Exotc350 Bd BT" pitchFamily="82" charset="0"/>
              </a:rPr>
              <a:t>opción</a:t>
            </a:r>
            <a:r>
              <a:rPr lang="es-MX" sz="2800" dirty="0">
                <a:solidFill>
                  <a:schemeClr val="bg1"/>
                </a:solidFill>
                <a:latin typeface="Exotc350 Bd BT" pitchFamily="82" charset="0"/>
              </a:rPr>
              <a:t>.</a:t>
            </a:r>
          </a:p>
          <a:p>
            <a:pPr lvl="0">
              <a:buFont typeface="Arial" pitchFamily="34" charset="0"/>
              <a:buChar char="•"/>
            </a:pPr>
            <a:r>
              <a:rPr lang="es-MX" sz="2800" cap="all" dirty="0" smtClean="0">
                <a:solidFill>
                  <a:schemeClr val="bg1"/>
                </a:solidFill>
                <a:latin typeface="Exotc350 Bd BT" pitchFamily="82" charset="0"/>
              </a:rPr>
              <a:t>Detalles</a:t>
            </a:r>
          </a:p>
          <a:p>
            <a:pPr lvl="0"/>
            <a:r>
              <a:rPr lang="es-MX" sz="2800" cap="all" dirty="0" smtClean="0">
                <a:solidFill>
                  <a:schemeClr val="bg1"/>
                </a:solidFill>
                <a:latin typeface="Exotc350 Bd BT" pitchFamily="82" charset="0"/>
              </a:rPr>
              <a:t>minuciosos</a:t>
            </a:r>
            <a:r>
              <a:rPr lang="es-MX" sz="2800" dirty="0">
                <a:solidFill>
                  <a:schemeClr val="bg1"/>
                </a:solidFill>
                <a:latin typeface="Exotc350 Bd BT" pitchFamily="82" charset="0"/>
              </a:rPr>
              <a:t>, </a:t>
            </a:r>
            <a:endParaRPr lang="es-MX" sz="2800" dirty="0" smtClean="0">
              <a:solidFill>
                <a:schemeClr val="bg1"/>
              </a:solidFill>
              <a:latin typeface="Exotc350 Bd BT" pitchFamily="82" charset="0"/>
            </a:endParaRPr>
          </a:p>
          <a:p>
            <a:pPr lvl="0"/>
            <a:r>
              <a:rPr lang="es-MX" sz="2800" dirty="0" smtClean="0">
                <a:solidFill>
                  <a:schemeClr val="bg1"/>
                </a:solidFill>
                <a:latin typeface="Exotc350 Bd BT" pitchFamily="82" charset="0"/>
              </a:rPr>
              <a:t>descripción </a:t>
            </a:r>
            <a:r>
              <a:rPr lang="es-MX" sz="2800" dirty="0">
                <a:solidFill>
                  <a:schemeClr val="bg1"/>
                </a:solidFill>
                <a:latin typeface="Exotc350 Bd BT" pitchFamily="82" charset="0"/>
              </a:rPr>
              <a:t>exhaustiva.</a:t>
            </a:r>
          </a:p>
          <a:p>
            <a:pPr lvl="0"/>
            <a:r>
              <a:rPr lang="es-MX" sz="2800" dirty="0">
                <a:solidFill>
                  <a:schemeClr val="bg1"/>
                </a:solidFill>
                <a:latin typeface="Exotc350 Bd BT" pitchFamily="82" charset="0"/>
              </a:rPr>
              <a:t> Pintura de la realidad.</a:t>
            </a:r>
          </a:p>
          <a:p>
            <a:pPr lvl="0">
              <a:buFont typeface="Arial" pitchFamily="34" charset="0"/>
              <a:buChar char="•"/>
            </a:pPr>
            <a:r>
              <a:rPr lang="es-MX" sz="2800" cap="all" dirty="0">
                <a:solidFill>
                  <a:schemeClr val="bg1"/>
                </a:solidFill>
                <a:latin typeface="Exotc350 Bd BT" pitchFamily="82" charset="0"/>
              </a:rPr>
              <a:t>Narrador</a:t>
            </a:r>
            <a:r>
              <a:rPr lang="es-MX" sz="2800" dirty="0">
                <a:solidFill>
                  <a:schemeClr val="bg1"/>
                </a:solidFill>
                <a:latin typeface="Exotc350 Bd BT" pitchFamily="82" charset="0"/>
              </a:rPr>
              <a:t> </a:t>
            </a:r>
            <a:r>
              <a:rPr lang="es-MX" sz="2800" cap="all" dirty="0">
                <a:solidFill>
                  <a:schemeClr val="bg1"/>
                </a:solidFill>
                <a:latin typeface="Exotc350 Bd BT" pitchFamily="82" charset="0"/>
              </a:rPr>
              <a:t>omnisciente</a:t>
            </a:r>
            <a:r>
              <a:rPr lang="es-MX" sz="2800" dirty="0">
                <a:solidFill>
                  <a:schemeClr val="bg1"/>
                </a:solidFill>
                <a:latin typeface="Exotc350 Bd BT" pitchFamily="82" charset="0"/>
              </a:rPr>
              <a:t> y omnipresente.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487243" y="115352"/>
            <a:ext cx="1643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2800" dirty="0" smtClean="0">
                <a:latin typeface="EngraversGothic BT" pitchFamily="34" charset="0"/>
              </a:rPr>
              <a:t>Siglo XIX</a:t>
            </a:r>
            <a:endParaRPr lang="es-UY" sz="2800" dirty="0">
              <a:latin typeface="EngraversGothic BT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925240" y="215963"/>
            <a:ext cx="15601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es-ES" sz="2800" dirty="0">
                <a:solidFill>
                  <a:prstClr val="black"/>
                </a:solidFill>
                <a:latin typeface="EngraversGothic BT" pitchFamily="34" charset="0"/>
              </a:rPr>
              <a:t>Siglo </a:t>
            </a:r>
            <a:r>
              <a:rPr lang="es-ES" sz="2800" dirty="0" smtClean="0">
                <a:solidFill>
                  <a:prstClr val="black"/>
                </a:solidFill>
                <a:latin typeface="EngraversGothic BT" pitchFamily="34" charset="0"/>
              </a:rPr>
              <a:t>XX</a:t>
            </a:r>
            <a:endParaRPr lang="es-UY" sz="2800" dirty="0">
              <a:solidFill>
                <a:prstClr val="black"/>
              </a:solidFill>
              <a:latin typeface="EngraversGothic BT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469420" y="739183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MX" sz="2400" cap="all" dirty="0">
                <a:solidFill>
                  <a:schemeClr val="bg1"/>
                </a:solidFill>
                <a:latin typeface="Exotc350 Bd BT" pitchFamily="82" charset="0"/>
              </a:rPr>
              <a:t>CENTRO DE INTERÉS: </a:t>
            </a:r>
            <a:r>
              <a:rPr lang="es-MX" sz="2400" dirty="0">
                <a:solidFill>
                  <a:schemeClr val="bg1"/>
                </a:solidFill>
                <a:latin typeface="Exotc350 Bd BT" pitchFamily="82" charset="0"/>
              </a:rPr>
              <a:t>problemáticas sociales </a:t>
            </a:r>
          </a:p>
          <a:p>
            <a:pPr lvl="0"/>
            <a:r>
              <a:rPr lang="es-MX" sz="2400" dirty="0">
                <a:solidFill>
                  <a:schemeClr val="bg1"/>
                </a:solidFill>
                <a:latin typeface="Exotc350 Bd BT" pitchFamily="82" charset="0"/>
              </a:rPr>
              <a:t>(alienación, marginalidad, tecnología,  contaminación…)</a:t>
            </a:r>
          </a:p>
          <a:p>
            <a:pPr lvl="0"/>
            <a:endParaRPr lang="es-MX" sz="2400" dirty="0">
              <a:solidFill>
                <a:srgbClr val="C00000"/>
              </a:solidFill>
              <a:latin typeface="Exotc350 Bd BT" pitchFamily="82" charset="0"/>
            </a:endParaRPr>
          </a:p>
          <a:p>
            <a:pPr lvl="0"/>
            <a:r>
              <a:rPr lang="es-MX" sz="2400" cap="all" dirty="0">
                <a:solidFill>
                  <a:schemeClr val="tx1">
                    <a:lumMod val="85000"/>
                    <a:lumOff val="15000"/>
                  </a:schemeClr>
                </a:solidFill>
                <a:latin typeface="Exotc350 Bd BT" pitchFamily="82" charset="0"/>
              </a:rPr>
              <a:t>Ser alienado</a:t>
            </a:r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, </a:t>
            </a:r>
            <a:r>
              <a:rPr lang="es-MX" sz="2400" dirty="0" err="1">
                <a:solidFill>
                  <a:srgbClr val="C00000"/>
                </a:solidFill>
                <a:latin typeface="Exotc350 Bd BT" pitchFamily="82" charset="0"/>
              </a:rPr>
              <a:t>fragmentarismo</a:t>
            </a:r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 de su vida.</a:t>
            </a:r>
          </a:p>
          <a:p>
            <a:pPr lvl="0"/>
            <a:endParaRPr lang="es-MX" sz="2400" dirty="0">
              <a:solidFill>
                <a:srgbClr val="C00000"/>
              </a:solidFill>
              <a:latin typeface="Exotc350 Bd BT" pitchFamily="82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Predomina la </a:t>
            </a:r>
            <a:r>
              <a:rPr lang="es-MX" sz="2400" cap="all" dirty="0">
                <a:solidFill>
                  <a:schemeClr val="tx1">
                    <a:lumMod val="85000"/>
                    <a:lumOff val="15000"/>
                  </a:schemeClr>
                </a:solidFill>
                <a:latin typeface="Exotc350 Bd BT" pitchFamily="82" charset="0"/>
              </a:rPr>
              <a:t>realidad caótica</a:t>
            </a:r>
            <a:r>
              <a:rPr lang="es-MX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Exotc350 Bd BT" pitchFamily="82" charset="0"/>
              </a:rPr>
              <a:t>,</a:t>
            </a:r>
            <a:r>
              <a:rPr lang="es-MX" sz="2400" dirty="0">
                <a:solidFill>
                  <a:srgbClr val="C00000"/>
                </a:solidFill>
                <a:latin typeface="Exotc350 Bd BT" pitchFamily="82" charset="0"/>
              </a:rPr>
              <a:t> el hombre inmerso en una sociedad caleidoscópica.</a:t>
            </a:r>
          </a:p>
          <a:p>
            <a:pPr lvl="0"/>
            <a:endParaRPr lang="es-MX" sz="2400" cap="all" dirty="0">
              <a:solidFill>
                <a:srgbClr val="C00000"/>
              </a:solidFill>
              <a:latin typeface="Exotc350 Bd BT" pitchFamily="82" charset="0"/>
            </a:endParaRPr>
          </a:p>
          <a:p>
            <a:pPr lvl="0"/>
            <a:r>
              <a:rPr lang="es-MX" sz="2400" cap="all" dirty="0">
                <a:solidFill>
                  <a:schemeClr val="tx1">
                    <a:lumMod val="85000"/>
                    <a:lumOff val="15000"/>
                  </a:schemeClr>
                </a:solidFill>
                <a:latin typeface="Exotc350 Bd BT" pitchFamily="82" charset="0"/>
              </a:rPr>
              <a:t>múltiples narradores</a:t>
            </a:r>
            <a:r>
              <a:rPr lang="es-MX" sz="2400" cap="all" dirty="0">
                <a:solidFill>
                  <a:srgbClr val="FF3300"/>
                </a:solidFill>
                <a:latin typeface="Forte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52644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170</Words>
  <Application>Microsoft Office PowerPoint</Application>
  <PresentationFormat>Presentación en pantalla (4:3)</PresentationFormat>
  <Paragraphs>52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Narrativa 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Narrativa</dc:title>
  <dc:creator>natalia</dc:creator>
  <cp:lastModifiedBy>natalia cisneros ramirez</cp:lastModifiedBy>
  <cp:revision>11</cp:revision>
  <dcterms:created xsi:type="dcterms:W3CDTF">2012-08-11T11:33:08Z</dcterms:created>
  <dcterms:modified xsi:type="dcterms:W3CDTF">2018-08-17T16:14:45Z</dcterms:modified>
</cp:coreProperties>
</file>